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99" r:id="rId1"/>
  </p:sldMasterIdLst>
  <p:notesMasterIdLst>
    <p:notesMasterId r:id="rId12"/>
  </p:notesMasterIdLst>
  <p:sldIdLst>
    <p:sldId id="269" r:id="rId2"/>
    <p:sldId id="267" r:id="rId3"/>
    <p:sldId id="285" r:id="rId4"/>
    <p:sldId id="328" r:id="rId5"/>
    <p:sldId id="303" r:id="rId6"/>
    <p:sldId id="338" r:id="rId7"/>
    <p:sldId id="341" r:id="rId8"/>
    <p:sldId id="342" r:id="rId9"/>
    <p:sldId id="343" r:id="rId10"/>
    <p:sldId id="30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Gossenberger" initials="JG" lastIdx="1" clrIdx="0">
    <p:extLst>
      <p:ext uri="{19B8F6BF-5375-455C-9EA6-DF929625EA0E}">
        <p15:presenceInfo xmlns:p15="http://schemas.microsoft.com/office/powerpoint/2012/main" userId="S-1-5-21-1659004503-2111687655-682003330-22275" providerId="AD"/>
      </p:ext>
    </p:extLst>
  </p:cmAuthor>
  <p:cmAuthor id="2" name="Sven Schulz" initials="SS" lastIdx="4" clrIdx="1">
    <p:extLst>
      <p:ext uri="{19B8F6BF-5375-455C-9EA6-DF929625EA0E}">
        <p15:presenceInfo xmlns:p15="http://schemas.microsoft.com/office/powerpoint/2012/main" userId="S-1-5-21-3079182743-3754713883-749644410-11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86241" autoAdjust="0"/>
  </p:normalViewPr>
  <p:slideViewPr>
    <p:cSldViewPr snapToGrid="0">
      <p:cViewPr varScale="1">
        <p:scale>
          <a:sx n="109" d="100"/>
          <a:sy n="109" d="100"/>
        </p:scale>
        <p:origin x="13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A9E83-A5FB-408C-94C0-0C6B3E1E530A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311A1-BE75-494F-8471-EC8719581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91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52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50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1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211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69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534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1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56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311A1-BE75-494F-8471-EC871958155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11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923" y="2228004"/>
            <a:ext cx="10653003" cy="3630795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4280" y="6163785"/>
            <a:ext cx="1027291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74923" y="1330719"/>
            <a:ext cx="10653003" cy="8843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8B966B-C339-4CCB-A6DC-33AF43E4DB60}" type="datetime1">
              <a:rPr lang="en-US" smtClean="0"/>
              <a:pPr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6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923" y="1330719"/>
            <a:ext cx="10653003" cy="88438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74924" y="2228003"/>
            <a:ext cx="5199369" cy="3633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217709" y="2228004"/>
            <a:ext cx="5210216" cy="3633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pPr algn="r"/>
            <a:fld id="{BF0F0399-8A72-4AF9-AAC5-3D4850FD1157}" type="datetime1">
              <a:rPr lang="en-US" smtClean="0"/>
              <a:pPr algn="r"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15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923" y="2228004"/>
            <a:ext cx="10653003" cy="36307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fld id="{D4E82F9B-9B4F-49D1-9FED-72DFFE0E4640}" type="datetime1">
              <a:rPr lang="en-US" smtClean="0"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8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4922" y="3085765"/>
            <a:ext cx="10653004" cy="287037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4920" y="3121339"/>
            <a:ext cx="10653003" cy="2834796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Zitat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923" y="2495445"/>
            <a:ext cx="10653003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fld id="{4203B3A3-D2AF-4D6E-ADD8-FC38DB5A7076}" type="datetime1">
              <a:rPr lang="en-US" smtClean="0"/>
              <a:pPr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5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608953" y="5028391"/>
            <a:ext cx="10984943" cy="8141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25" y="3036573"/>
            <a:ext cx="10653001" cy="15048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925" y="4541417"/>
            <a:ext cx="10653001" cy="6005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fld id="{06DF1456-3B9A-4921-A775-0E5309D8D85E}" type="datetime1">
              <a:rPr lang="en-US" smtClean="0"/>
              <a:pPr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2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725239" y="1720850"/>
            <a:ext cx="10702688" cy="5071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239" y="1343617"/>
            <a:ext cx="10653003" cy="884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924" y="2228003"/>
            <a:ext cx="5199369" cy="3633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9" y="2228004"/>
            <a:ext cx="5210216" cy="3633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3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fld id="{AFFE28FA-D633-4982-AF79-4802B06ED623}" type="datetime1">
              <a:rPr lang="en-US" smtClean="0"/>
              <a:pPr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1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spect="1"/>
          </p:cNvSpPr>
          <p:nvPr userDrawn="1"/>
        </p:nvSpPr>
        <p:spPr>
          <a:xfrm>
            <a:off x="736740" y="1720850"/>
            <a:ext cx="10702688" cy="5071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629" y="1720850"/>
            <a:ext cx="10685799" cy="49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fld id="{366B8F60-C0F7-4AD3-938C-4B375986143E}" type="datetime1">
              <a:rPr lang="en-US" smtClean="0"/>
              <a:pPr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33291" y="6166602"/>
            <a:ext cx="1027291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04985" y="6159134"/>
            <a:ext cx="244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7876167" y="6153314"/>
            <a:ext cx="2466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Nunito Light" panose="00000400000000000000" pitchFamily="2" charset="0"/>
              </a:defRPr>
            </a:lvl1pPr>
          </a:lstStyle>
          <a:p>
            <a:fld id="{B632347C-11C8-4E71-8CC1-0F396E9747D5}" type="datetime1">
              <a:rPr lang="en-US" smtClean="0"/>
              <a:pPr/>
              <a:t>11/3/2021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8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56846" y="2684611"/>
            <a:ext cx="10890956" cy="120226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Präsentation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845" y="3886880"/>
            <a:ext cx="1089095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7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86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21" r:id="rId9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hyperlink" Target="http://www.bluehpakt.bayern.de/" TargetMode="External"/><Relationship Id="rId4" Type="http://schemas.openxmlformats.org/officeDocument/2006/relationships/hyperlink" Target="http://www.biodiversity-premises.e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dagmar.schmitt@stmuv.bayern.de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sven.schulz@bodensee-stiftung.org" TargetMode="External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diversity-premises.eu/files/Bilder/Documents/Publikationen/Arbeitshilfen%20-%20Wildbienen%20und%20Kompensation.pdf" TargetMode="External"/><Relationship Id="rId7" Type="http://schemas.openxmlformats.org/officeDocument/2006/relationships/hyperlink" Target="https://www.biodiversity-premises.eu/de/publikationen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nergieinstitut.at/pdfviewer/Gruendach-und-PV-Ratgeber-2020/" TargetMode="External"/><Relationship Id="rId5" Type="http://schemas.openxmlformats.org/officeDocument/2006/relationships/hyperlink" Target="https://www.land-oberoesterreich.gv.at/files/publikationen/N_natur_infomappe.pdf" TargetMode="External"/><Relationship Id="rId4" Type="http://schemas.openxmlformats.org/officeDocument/2006/relationships/hyperlink" Target="https://www.biodiversity-premises.eu/files/Bilder/Documents/Documnets%20Measures/NATURWERT_M%C3%BCller__Mohaupt__Schulz_et_al.__2015__Wege_zum_naturnahen_Firmengel%C3%A4nde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diversity-premises.eu/files/Bilder/Documents/Publikationen/HS_Naturnahe%20Gestaltung%20von%20Firmengel%C3%A4nde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luehpakt.bayern.de/betriebe/index.htm" TargetMode="External"/><Relationship Id="rId4" Type="http://schemas.openxmlformats.org/officeDocument/2006/relationships/hyperlink" Target="https://www.biodiversity-premises.eu/files/Bilder/Documents/Publikationen/BfN_Naturnahe%20Firmengel%C3%A4nde_Erfahrungen%20aus%20der%20Planungspraxis-komprimiert%20(1)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7259" y="1793156"/>
            <a:ext cx="8168217" cy="1202268"/>
          </a:xfrm>
        </p:spPr>
        <p:txBody>
          <a:bodyPr/>
          <a:lstStyle/>
          <a:p>
            <a:r>
              <a:rPr lang="de-DE" dirty="0"/>
              <a:t>Herzlich Willkommen beim Thementisch Biodiversität auf Firmenflächen – ein Mehrwert (nicht nur) für Insekten </a:t>
            </a:r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5FC08F18-BCA7-4BC8-8624-ACB646120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04" y="3133839"/>
            <a:ext cx="8168217" cy="590321"/>
          </a:xfrm>
        </p:spPr>
        <p:txBody>
          <a:bodyPr/>
          <a:lstStyle/>
          <a:p>
            <a:r>
              <a:rPr lang="de-DE" dirty="0"/>
              <a:t>Dagmar Schmitt &amp; Sven Schulz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355FD8D-7AE7-42CD-9A12-A74F564219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" y="4582805"/>
            <a:ext cx="3050532" cy="22878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ABEED35-E21D-4AB5-83FB-AF3CA049E6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" y="0"/>
            <a:ext cx="3047907" cy="229023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10BE81D-7510-4B01-9F4F-F31CC3DC49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235"/>
            <a:ext cx="3053645" cy="22902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0CB51F0-E1B1-49DD-845A-0108BE9062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054" y="5726754"/>
            <a:ext cx="4867531" cy="9735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3586ABE-14BE-4E91-A505-D757C2E8A5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746" y="5639444"/>
            <a:ext cx="1540574" cy="973506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EF066D2-F0BD-4ED9-BB1B-D7E691CA68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297" y="2451206"/>
            <a:ext cx="3443285" cy="243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4456" y="217822"/>
            <a:ext cx="7989752" cy="666767"/>
          </a:xfrm>
        </p:spPr>
        <p:txBody>
          <a:bodyPr>
            <a:normAutofit/>
          </a:bodyPr>
          <a:lstStyle/>
          <a:p>
            <a:r>
              <a:rPr lang="de-DE" dirty="0"/>
              <a:t>LANDEANFLUG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294455" y="884589"/>
            <a:ext cx="7715689" cy="4410487"/>
          </a:xfrm>
        </p:spPr>
        <p:txBody>
          <a:bodyPr/>
          <a:lstStyle/>
          <a:p>
            <a:pPr marL="0" indent="0">
              <a:buNone/>
            </a:pPr>
            <a:r>
              <a:rPr lang="de-DE" sz="3600" b="1" dirty="0"/>
              <a:t>Glückwunsch: Sie haben eine weitere Präsentation überlebt!</a:t>
            </a:r>
          </a:p>
          <a:p>
            <a:pPr marL="0" indent="0">
              <a:buNone/>
            </a:pPr>
            <a:r>
              <a:rPr lang="de-DE" b="1" dirty="0"/>
              <a:t>Weitere Informationen: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>
                <a:hlinkClick r:id="rId4"/>
              </a:rPr>
              <a:t>www.biodiversity-premises.eu</a:t>
            </a:r>
            <a:r>
              <a:rPr lang="de-DE" b="1" dirty="0"/>
              <a:t>        </a:t>
            </a:r>
            <a:r>
              <a:rPr lang="de-DE" b="1" dirty="0">
                <a:hlinkClick r:id="rId5"/>
              </a:rPr>
              <a:t>www.bluehpakt.bayern.de</a:t>
            </a:r>
            <a:r>
              <a:rPr lang="de-DE" b="1" dirty="0"/>
              <a:t> </a:t>
            </a:r>
          </a:p>
        </p:txBody>
      </p:sp>
      <p:pic>
        <p:nvPicPr>
          <p:cNvPr id="5" name="Picture 4" descr="C:\Users\sven.schulz\Desktop\Bilder Präsentation\Diashow\P616493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6610" y="0"/>
            <a:ext cx="5132361" cy="6853507"/>
          </a:xfrm>
          <a:prstGeom prst="rect">
            <a:avLst/>
          </a:pr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6E6994-C6B7-4424-BB79-16BF4230FA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30" y="2992858"/>
            <a:ext cx="2190059" cy="14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3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74113" y="1196745"/>
            <a:ext cx="5618922" cy="43729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/>
              <a:t>Sven Schulz</a:t>
            </a:r>
          </a:p>
          <a:p>
            <a:pPr marL="0" indent="0">
              <a:buNone/>
            </a:pPr>
            <a:r>
              <a:rPr lang="de-DE" sz="2400" b="1" dirty="0"/>
              <a:t>Bodensee-Stiftung </a:t>
            </a:r>
          </a:p>
          <a:p>
            <a:pPr marL="0" indent="0">
              <a:buNone/>
            </a:pPr>
            <a:r>
              <a:rPr lang="de-DE" sz="2400" b="1" dirty="0">
                <a:hlinkClick r:id="rId5"/>
              </a:rPr>
              <a:t>sven.schulz@bodensee-stiftung.org</a:t>
            </a:r>
            <a:r>
              <a:rPr lang="de-DE" sz="2400" b="1" dirty="0"/>
              <a:t> </a:t>
            </a:r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r>
              <a:rPr lang="de-DE" sz="2400" b="1" dirty="0"/>
              <a:t>Dagmar Schmitt </a:t>
            </a:r>
          </a:p>
          <a:p>
            <a:pPr marL="0" indent="0">
              <a:buNone/>
            </a:pPr>
            <a:r>
              <a:rPr lang="de-DE" sz="2400" b="1" dirty="0"/>
              <a:t>Bayerisches Staatsministerium für Umwelt und Verbraucherschutz</a:t>
            </a:r>
          </a:p>
          <a:p>
            <a:pPr marL="0" indent="0">
              <a:buNone/>
            </a:pPr>
            <a:r>
              <a:rPr lang="de-DE" sz="2400" b="1" dirty="0">
                <a:hlinkClick r:id="rId6"/>
              </a:rPr>
              <a:t>dagmar.schmitt@stmuv.bayern.de</a:t>
            </a:r>
            <a:r>
              <a:rPr lang="de-DE" sz="2400" b="1" dirty="0"/>
              <a:t> </a:t>
            </a:r>
          </a:p>
          <a:p>
            <a:endParaRPr lang="de-DE" sz="2400" b="1" dirty="0"/>
          </a:p>
          <a:p>
            <a:endParaRPr lang="de-DE" sz="2400" b="1" dirty="0"/>
          </a:p>
          <a:p>
            <a:pPr lvl="1"/>
            <a:endParaRPr lang="de-DE" b="1" dirty="0"/>
          </a:p>
          <a:p>
            <a:pPr lvl="1"/>
            <a:endParaRPr lang="de-DE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9401" y="379844"/>
            <a:ext cx="11413197" cy="884386"/>
          </a:xfrm>
        </p:spPr>
        <p:txBody>
          <a:bodyPr>
            <a:normAutofit/>
          </a:bodyPr>
          <a:lstStyle/>
          <a:p>
            <a:r>
              <a:rPr lang="de-DE" dirty="0"/>
              <a:t>Ihre Gastgeber: Das dynamische Duo Schmitt &amp; Schulz</a:t>
            </a:r>
          </a:p>
        </p:txBody>
      </p:sp>
      <p:pic>
        <p:nvPicPr>
          <p:cNvPr id="8" name="Grafik 7" descr="Bild auf dem Sven Schulz zu sehen ist. Sven Schulz arbeitet für die Bodensee-Stiftung. ">
            <a:extLst>
              <a:ext uri="{FF2B5EF4-FFF2-40B4-BE49-F238E27FC236}">
                <a16:creationId xmlns:a16="http://schemas.microsoft.com/office/drawing/2014/main" id="{7AA19AF2-B743-403C-B3D0-E001F788EA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6" y="1190045"/>
            <a:ext cx="2747349" cy="2060306"/>
          </a:xfrm>
          <a:prstGeom prst="rect">
            <a:avLst/>
          </a:prstGeom>
        </p:spPr>
      </p:pic>
      <p:pic>
        <p:nvPicPr>
          <p:cNvPr id="9" name="Grafik 8" descr="Das Logo des Blühpakt Bayern, den Dagmar Schmitt betreut. ">
            <a:extLst>
              <a:ext uri="{FF2B5EF4-FFF2-40B4-BE49-F238E27FC236}">
                <a16:creationId xmlns:a16="http://schemas.microsoft.com/office/drawing/2014/main" id="{C5B1C659-2B1B-401F-BDBB-28F9433354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935" y="3250351"/>
            <a:ext cx="3418965" cy="2417604"/>
          </a:xfrm>
          <a:prstGeom prst="rect">
            <a:avLst/>
          </a:prstGeom>
        </p:spPr>
      </p:pic>
      <p:pic>
        <p:nvPicPr>
          <p:cNvPr id="10" name="Grafik 9" descr="Das Logo des Projekts LIFE BooGI-BOP, das Sven Schulz betreut. ">
            <a:extLst>
              <a:ext uri="{FF2B5EF4-FFF2-40B4-BE49-F238E27FC236}">
                <a16:creationId xmlns:a16="http://schemas.microsoft.com/office/drawing/2014/main" id="{71CA7895-311F-4D97-BFE0-E3FD9453B7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929" y="1190045"/>
            <a:ext cx="2744671" cy="1829780"/>
          </a:xfrm>
          <a:prstGeom prst="rect">
            <a:avLst/>
          </a:prstGeom>
        </p:spPr>
      </p:pic>
      <p:pic>
        <p:nvPicPr>
          <p:cNvPr id="4" name="Grafik 3" descr="Foto Dagmar Schmitt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6" y="3563256"/>
            <a:ext cx="2250692" cy="2441304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521" y="165471"/>
            <a:ext cx="11802676" cy="884386"/>
          </a:xfrm>
        </p:spPr>
        <p:txBody>
          <a:bodyPr>
            <a:normAutofit/>
          </a:bodyPr>
          <a:lstStyle/>
          <a:p>
            <a:r>
              <a:rPr lang="de-DE" dirty="0"/>
              <a:t>So schön kann Natur auf dem Firmengelände sein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F50173-91BE-485F-AF79-1F7576A4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30401"/>
            <a:ext cx="3027680" cy="5368798"/>
          </a:xfrm>
        </p:spPr>
        <p:txBody>
          <a:bodyPr>
            <a:normAutofit/>
          </a:bodyPr>
          <a:lstStyle/>
          <a:p>
            <a:r>
              <a:rPr lang="de-DE" sz="1600" b="1" dirty="0"/>
              <a:t>Foto: „Blühender Betrieb“ Brauerei Gutmann, Auszeichnung am 27.09.2021</a:t>
            </a:r>
            <a:br>
              <a:rPr lang="de-DE" sz="1600" b="1" dirty="0"/>
            </a:br>
            <a:r>
              <a:rPr lang="de-DE" sz="1600" dirty="0"/>
              <a:t>85135 </a:t>
            </a:r>
            <a:r>
              <a:rPr lang="de-DE" sz="1600" dirty="0" err="1"/>
              <a:t>Titting</a:t>
            </a:r>
            <a:r>
              <a:rPr lang="de-DE" sz="1600" dirty="0"/>
              <a:t>, Landkreis Eichstätt</a:t>
            </a:r>
            <a:endParaRPr lang="de-DE" sz="1600" b="1" dirty="0"/>
          </a:p>
          <a:p>
            <a:pPr lvl="1"/>
            <a:endParaRPr lang="de-DE" sz="2200" b="1" dirty="0"/>
          </a:p>
          <a:p>
            <a:endParaRPr lang="de-DE" sz="2400" b="1" dirty="0"/>
          </a:p>
          <a:p>
            <a:pPr marL="0" indent="0">
              <a:buNone/>
            </a:pPr>
            <a:endParaRPr lang="de-DE" sz="2400" b="1" dirty="0"/>
          </a:p>
          <a:p>
            <a:endParaRPr lang="de-DE" sz="2400" b="1" dirty="0"/>
          </a:p>
          <a:p>
            <a:r>
              <a:rPr lang="de-DE" b="1" dirty="0"/>
              <a:t>Warum engagieren sich Betriebe für mehr Artenvielfalt und Insektenschutz auf dem Firmengelände?</a:t>
            </a:r>
          </a:p>
          <a:p>
            <a:pPr lvl="1"/>
            <a:endParaRPr lang="de-DE" b="1" dirty="0"/>
          </a:p>
        </p:txBody>
      </p:sp>
      <p:pic>
        <p:nvPicPr>
          <p:cNvPr id="3" name="Grafik 2" descr="Blühwiese auf dem Firmengelände der Brauerei Gutmann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425" y="1130401"/>
            <a:ext cx="8053198" cy="5368798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lan des großen Firmengeländes der INAST Abfallbeseitigungs GmbH">
            <a:extLst>
              <a:ext uri="{FF2B5EF4-FFF2-40B4-BE49-F238E27FC236}">
                <a16:creationId xmlns:a16="http://schemas.microsoft.com/office/drawing/2014/main" id="{B8D9BB7C-7A75-4A9A-BFC5-E19C1D514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35756">
            <a:off x="8280769" y="4249432"/>
            <a:ext cx="4076553" cy="2476010"/>
          </a:xfrm>
          <a:prstGeom prst="rect">
            <a:avLst/>
          </a:prstGeom>
          <a:noFill/>
        </p:spPr>
      </p:pic>
      <p:pic>
        <p:nvPicPr>
          <p:cNvPr id="3" name="Grafik 2" descr="Plan des kleinen Unternehmens Kneissler Brüniertechni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758" y="396943"/>
            <a:ext cx="3812443" cy="31031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428" y="217977"/>
            <a:ext cx="11190119" cy="884386"/>
          </a:xfrm>
        </p:spPr>
        <p:txBody>
          <a:bodyPr>
            <a:normAutofit/>
          </a:bodyPr>
          <a:lstStyle/>
          <a:p>
            <a:r>
              <a:rPr lang="de-DE" dirty="0"/>
              <a:t>Naturnahe Firmenareale: Wer kann mitmachen?</a:t>
            </a:r>
          </a:p>
        </p:txBody>
      </p:sp>
      <p:pic>
        <p:nvPicPr>
          <p:cNvPr id="4" name="Grafik 3" descr="Luftaufnahme des kleinen Unternehmens Kneissler Brüniertechnik. 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06" y="1060572"/>
            <a:ext cx="3194452" cy="2397557"/>
          </a:xfrm>
          <a:prstGeom prst="rect">
            <a:avLst/>
          </a:prstGeom>
        </p:spPr>
      </p:pic>
      <p:pic>
        <p:nvPicPr>
          <p:cNvPr id="14" name="Grafik 13" descr="Luftaufnahme des großen Firmengeländes der INAST Abfallbeseitigungs GmbH">
            <a:extLst>
              <a:ext uri="{FF2B5EF4-FFF2-40B4-BE49-F238E27FC236}">
                <a16:creationId xmlns:a16="http://schemas.microsoft.com/office/drawing/2014/main" id="{02100B08-C2B6-489F-9698-6BAE215CCB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338" y="3858531"/>
            <a:ext cx="3186420" cy="292626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3EB7D2F-459C-443D-B3C5-A35EB076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38" y="1060572"/>
            <a:ext cx="4787268" cy="57214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 b="1" dirty="0" err="1"/>
              <a:t>Kneissler</a:t>
            </a:r>
            <a:r>
              <a:rPr lang="de-DE" sz="2400" b="1" dirty="0"/>
              <a:t> </a:t>
            </a:r>
            <a:r>
              <a:rPr lang="de-DE" sz="2400" b="1" dirty="0" err="1"/>
              <a:t>Brüniertechnik</a:t>
            </a:r>
            <a:r>
              <a:rPr lang="de-DE" sz="2400" b="1" dirty="0"/>
              <a:t> GmbH: ca. 20 Mitarbeiter, 4.500 Quadratmeter</a:t>
            </a:r>
          </a:p>
          <a:p>
            <a:r>
              <a:rPr lang="de-DE" sz="2400" b="1" dirty="0"/>
              <a:t>Blühfläche auf Baulandreserve</a:t>
            </a:r>
          </a:p>
          <a:p>
            <a:r>
              <a:rPr lang="de-DE" sz="2400" b="1" dirty="0"/>
              <a:t>Nisthilfen und Kleinstrukturen</a:t>
            </a:r>
          </a:p>
          <a:p>
            <a:r>
              <a:rPr lang="de-DE" sz="2400" b="1" dirty="0"/>
              <a:t>Verzicht auf neue Forsythien</a:t>
            </a:r>
          </a:p>
          <a:p>
            <a:pPr marL="0" indent="0">
              <a:buNone/>
            </a:pPr>
            <a:endParaRPr lang="de-DE" sz="1700" b="1" dirty="0"/>
          </a:p>
          <a:p>
            <a:pPr marL="0" indent="0">
              <a:buNone/>
            </a:pPr>
            <a:r>
              <a:rPr lang="de-DE" sz="2400" b="1" dirty="0"/>
              <a:t>INAST </a:t>
            </a:r>
            <a:r>
              <a:rPr lang="de-DE" sz="2400" b="1" dirty="0" err="1"/>
              <a:t>Abfallbeseitigungs</a:t>
            </a:r>
            <a:r>
              <a:rPr lang="de-DE" sz="2400" b="1" dirty="0"/>
              <a:t> GmbH: über 200 Mitarbeiter, 30 ha</a:t>
            </a:r>
          </a:p>
          <a:p>
            <a:r>
              <a:rPr lang="de-DE" sz="2400" b="1" dirty="0"/>
              <a:t>Ökologisches Gesamtkonzept incl. Pflegeplan</a:t>
            </a:r>
          </a:p>
          <a:p>
            <a:r>
              <a:rPr lang="de-DE" sz="2400" b="1" dirty="0"/>
              <a:t>Ausgleichsmaßnahmen auf der eigenen Liegenschaft</a:t>
            </a:r>
          </a:p>
          <a:p>
            <a:r>
              <a:rPr lang="de-DE" sz="2400" b="1" dirty="0"/>
              <a:t>Naturnahes Rückhaltebecken</a:t>
            </a:r>
          </a:p>
          <a:p>
            <a:endParaRPr lang="de-DE" sz="2400" b="1" dirty="0"/>
          </a:p>
          <a:p>
            <a:pPr lvl="1"/>
            <a:endParaRPr lang="de-DE" sz="2200" b="1" dirty="0"/>
          </a:p>
          <a:p>
            <a:endParaRPr lang="de-DE" sz="2400" b="1" dirty="0"/>
          </a:p>
          <a:p>
            <a:endParaRPr lang="de-DE" b="1" dirty="0"/>
          </a:p>
          <a:p>
            <a:pPr lvl="1"/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B4B33-1FBA-4087-9CEC-E44083AA1D61}"/>
              </a:ext>
            </a:extLst>
          </p:cNvPr>
          <p:cNvSpPr txBox="1"/>
          <p:nvPr/>
        </p:nvSpPr>
        <p:spPr>
          <a:xfrm>
            <a:off x="6857288" y="1053202"/>
            <a:ext cx="1596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Quelle: Google Maps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FC729B-290C-4F2B-AC0F-30EDED4335E2}"/>
              </a:ext>
            </a:extLst>
          </p:cNvPr>
          <p:cNvSpPr txBox="1"/>
          <p:nvPr/>
        </p:nvSpPr>
        <p:spPr>
          <a:xfrm>
            <a:off x="5045844" y="3921304"/>
            <a:ext cx="1596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Quelle: Google Maps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986CD4-069F-4111-B58C-99868F8C7E53}"/>
              </a:ext>
            </a:extLst>
          </p:cNvPr>
          <p:cNvSpPr txBox="1"/>
          <p:nvPr/>
        </p:nvSpPr>
        <p:spPr>
          <a:xfrm>
            <a:off x="9520846" y="3135393"/>
            <a:ext cx="2289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 err="1"/>
              <a:t>Kneissler</a:t>
            </a:r>
            <a:r>
              <a:rPr lang="de-DE" sz="1000" dirty="0"/>
              <a:t> </a:t>
            </a:r>
            <a:r>
              <a:rPr lang="de-DE" sz="1000" dirty="0" err="1"/>
              <a:t>Brüniertechnik</a:t>
            </a:r>
            <a:r>
              <a:rPr lang="de-DE" sz="1000" dirty="0"/>
              <a:t> GmbH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BBCCF4-632E-4A3C-A283-EDC3B7033EDA}"/>
              </a:ext>
            </a:extLst>
          </p:cNvPr>
          <p:cNvSpPr txBox="1"/>
          <p:nvPr/>
        </p:nvSpPr>
        <p:spPr>
          <a:xfrm>
            <a:off x="8878736" y="6535815"/>
            <a:ext cx="2289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INAST </a:t>
            </a:r>
            <a:r>
              <a:rPr lang="de-DE" sz="1000" dirty="0" err="1"/>
              <a:t>Abfallbeseitigungs</a:t>
            </a:r>
            <a:r>
              <a:rPr lang="de-DE" sz="1000" dirty="0"/>
              <a:t> GmbH</a:t>
            </a:r>
          </a:p>
        </p:txBody>
      </p:sp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8820" y="854598"/>
            <a:ext cx="2097471" cy="691958"/>
          </a:xfrm>
        </p:spPr>
        <p:txBody>
          <a:bodyPr>
            <a:normAutofit/>
          </a:bodyPr>
          <a:lstStyle/>
          <a:p>
            <a:r>
              <a:rPr lang="de-DE" sz="1400" b="1" dirty="0"/>
              <a:t>Unterstützung holen</a:t>
            </a:r>
          </a:p>
          <a:p>
            <a:endParaRPr lang="de-DE" sz="2200" b="1" dirty="0"/>
          </a:p>
          <a:p>
            <a:endParaRPr lang="de-DE" sz="2400" b="1" dirty="0"/>
          </a:p>
          <a:p>
            <a:endParaRPr lang="de-DE" b="1" dirty="0"/>
          </a:p>
          <a:p>
            <a:pPr lvl="1"/>
            <a:endParaRPr lang="de-DE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571" y="140464"/>
            <a:ext cx="7989752" cy="884386"/>
          </a:xfrm>
        </p:spPr>
        <p:txBody>
          <a:bodyPr>
            <a:normAutofit fontScale="90000"/>
          </a:bodyPr>
          <a:lstStyle/>
          <a:p>
            <a:r>
              <a:rPr lang="de-DE" dirty="0"/>
              <a:t>Naturnahe Firmenareale – wo anfangen?	</a:t>
            </a:r>
          </a:p>
        </p:txBody>
      </p:sp>
      <p:pic>
        <p:nvPicPr>
          <p:cNvPr id="4" name="Grafik 3" descr="Erstberatung auf einem Firemngelände; vier beteiligte Personen sind zu sehen.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338" y="848369"/>
            <a:ext cx="3519222" cy="2875280"/>
          </a:xfrm>
          <a:prstGeom prst="rect">
            <a:avLst/>
          </a:prstGeom>
        </p:spPr>
      </p:pic>
      <p:pic>
        <p:nvPicPr>
          <p:cNvPr id="5" name="Grafik 4" descr="Das Foto zeigt Auszubildene eines Unternehmens, die mit anpacken und ein Fläche für die Einsaat von Saatgut vorbereiten.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23" y="4257885"/>
            <a:ext cx="4172553" cy="2347061"/>
          </a:xfrm>
          <a:prstGeom prst="rect">
            <a:avLst/>
          </a:prstGeom>
        </p:spPr>
      </p:pic>
      <p:pic>
        <p:nvPicPr>
          <p:cNvPr id="6" name="Grafik 5" descr="Beispiel für naturnahe Gestaltung auf einem Firmengelände; Blühflächen, Totholz und weitere Elemente als Lebensräume für Insekt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323" y="196665"/>
            <a:ext cx="3914987" cy="2936240"/>
          </a:xfrm>
          <a:prstGeom prst="rect">
            <a:avLst/>
          </a:prstGeom>
        </p:spPr>
      </p:pic>
      <p:pic>
        <p:nvPicPr>
          <p:cNvPr id="7" name="Grafik 6" descr="Schild &quot;Hier sind wieder Insekten zu Hause&quot; als Kommunikationsmittel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74216" y="3732075"/>
            <a:ext cx="3283281" cy="2462461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88820" y="4369645"/>
            <a:ext cx="1770518" cy="7408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Mitarbeitende einbinden</a:t>
            </a:r>
          </a:p>
          <a:p>
            <a:endParaRPr lang="de-DE" sz="2200" b="1" dirty="0"/>
          </a:p>
          <a:p>
            <a:endParaRPr lang="de-DE" sz="2400" b="1" dirty="0"/>
          </a:p>
          <a:p>
            <a:endParaRPr lang="de-DE" b="1" dirty="0"/>
          </a:p>
          <a:p>
            <a:pPr lvl="1"/>
            <a:endParaRPr lang="de-DE" b="1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75560" y="1333196"/>
            <a:ext cx="1796739" cy="1559792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Wichtig:  „naturnahe“ Gestaltung und Pflege – Förderung der heimischen Flora und Fauna</a:t>
            </a:r>
          </a:p>
          <a:p>
            <a:endParaRPr lang="de-DE" sz="2200" b="1" dirty="0"/>
          </a:p>
          <a:p>
            <a:endParaRPr lang="de-DE" sz="2400" b="1" dirty="0"/>
          </a:p>
          <a:p>
            <a:endParaRPr lang="de-DE" b="1" dirty="0"/>
          </a:p>
          <a:p>
            <a:pPr lvl="1"/>
            <a:endParaRPr lang="de-DE" b="1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6634481" y="3728186"/>
            <a:ext cx="2143760" cy="16972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Kommunikation nach innen und außen</a:t>
            </a:r>
          </a:p>
          <a:p>
            <a:endParaRPr lang="de-DE" sz="2200" b="1" dirty="0"/>
          </a:p>
          <a:p>
            <a:endParaRPr lang="de-DE" sz="2400" b="1" dirty="0"/>
          </a:p>
          <a:p>
            <a:endParaRPr lang="de-DE" b="1" dirty="0"/>
          </a:p>
          <a:p>
            <a:pPr lvl="1"/>
            <a:endParaRPr lang="de-DE" b="1" dirty="0"/>
          </a:p>
        </p:txBody>
      </p:sp>
      <p:pic>
        <p:nvPicPr>
          <p:cNvPr id="11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6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in aufwändig gestalteter Innenhof eines Fimrengeländes. ">
            <a:extLst>
              <a:ext uri="{FF2B5EF4-FFF2-40B4-BE49-F238E27FC236}">
                <a16:creationId xmlns:a16="http://schemas.microsoft.com/office/drawing/2014/main" id="{56F62DEE-E754-4142-A719-529900660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9557" y="873699"/>
            <a:ext cx="7177727" cy="43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lühfläche auf einem Firmengelände. ">
            <a:extLst>
              <a:ext uri="{FF2B5EF4-FFF2-40B4-BE49-F238E27FC236}">
                <a16:creationId xmlns:a16="http://schemas.microsoft.com/office/drawing/2014/main" id="{7B4169FA-A247-4AB4-814E-B73A773A1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010" y="3014873"/>
            <a:ext cx="2927795" cy="2194301"/>
          </a:xfrm>
          <a:prstGeom prst="rect">
            <a:avLst/>
          </a:prstGeom>
          <a:noFill/>
        </p:spPr>
      </p:pic>
      <p:pic>
        <p:nvPicPr>
          <p:cNvPr id="5" name="Grafik 4" descr="Wiese mit Sandlinsen und Totholzstrukturen auf einem Firmengelände">
            <a:extLst>
              <a:ext uri="{FF2B5EF4-FFF2-40B4-BE49-F238E27FC236}">
                <a16:creationId xmlns:a16="http://schemas.microsoft.com/office/drawing/2014/main" id="{E53098CC-32CB-4B6D-B318-AAC998DCC3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3" y="873699"/>
            <a:ext cx="2882727" cy="21661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947" y="185929"/>
            <a:ext cx="11937038" cy="884386"/>
          </a:xfrm>
        </p:spPr>
        <p:txBody>
          <a:bodyPr>
            <a:normAutofit/>
          </a:bodyPr>
          <a:lstStyle/>
          <a:p>
            <a:r>
              <a:rPr lang="de-DE" dirty="0"/>
              <a:t>Was kostet Natur auf dem Firmengelände?</a:t>
            </a:r>
          </a:p>
        </p:txBody>
      </p:sp>
      <p:pic>
        <p:nvPicPr>
          <p:cNvPr id="9" name="Grafik 8" descr="geschichtete Totholzäste auf einem Firmengelände">
            <a:extLst>
              <a:ext uri="{FF2B5EF4-FFF2-40B4-BE49-F238E27FC236}">
                <a16:creationId xmlns:a16="http://schemas.microsoft.com/office/drawing/2014/main" id="{D82DEF4C-4C58-4D7F-A8D3-ADDEB6B2AB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88" y="3022556"/>
            <a:ext cx="2927795" cy="2196721"/>
          </a:xfrm>
          <a:prstGeom prst="rect">
            <a:avLst/>
          </a:prstGeom>
        </p:spPr>
      </p:pic>
      <p:pic>
        <p:nvPicPr>
          <p:cNvPr id="10" name="Grafik 9" descr="Wilde Ecke mit Holz und Brennnesselsaum auf einem Firmengelände. ">
            <a:extLst>
              <a:ext uri="{FF2B5EF4-FFF2-40B4-BE49-F238E27FC236}">
                <a16:creationId xmlns:a16="http://schemas.microsoft.com/office/drawing/2014/main" id="{108401B3-9517-4831-B548-95C387B1BA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3699"/>
            <a:ext cx="2877307" cy="215798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F2976D5-78BE-4CE7-9011-8495A42BF9F5}"/>
              </a:ext>
            </a:extLst>
          </p:cNvPr>
          <p:cNvSpPr txBox="1"/>
          <p:nvPr/>
        </p:nvSpPr>
        <p:spPr>
          <a:xfrm>
            <a:off x="65423" y="5632093"/>
            <a:ext cx="11141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Zwischen nahe null und mehreren hunderttausend Euro…</a:t>
            </a: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459" y="175232"/>
            <a:ext cx="11552059" cy="1029240"/>
          </a:xfrm>
        </p:spPr>
        <p:txBody>
          <a:bodyPr>
            <a:normAutofit/>
          </a:bodyPr>
          <a:lstStyle/>
          <a:p>
            <a:r>
              <a:rPr lang="de-DE" dirty="0"/>
              <a:t>Ihre Bühne – Raum für Fragen und Diskussion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50616" y="1068082"/>
            <a:ext cx="11229330" cy="4176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/>
              <a:t>Sie haben keine Fragen? </a:t>
            </a:r>
          </a:p>
          <a:p>
            <a:pPr marL="0" indent="0">
              <a:buNone/>
            </a:pPr>
            <a:r>
              <a:rPr lang="de-DE" sz="2800" b="1" dirty="0"/>
              <a:t>Dann haben wir welche!</a:t>
            </a:r>
          </a:p>
          <a:p>
            <a:r>
              <a:rPr lang="de-DE" sz="2000" b="1" dirty="0"/>
              <a:t>Welche Erfahrungen mit naturnaher Gestaltung oder konkrete Planungen oder Ideen haben Sie?</a:t>
            </a:r>
          </a:p>
          <a:p>
            <a:r>
              <a:rPr lang="de-DE" sz="2000" b="1" dirty="0"/>
              <a:t>Was waren die Ergebnisse bzw. was ist die Motivation?</a:t>
            </a:r>
            <a:endParaRPr lang="de-DE" sz="1800" b="1" dirty="0"/>
          </a:p>
          <a:p>
            <a:r>
              <a:rPr lang="de-DE" sz="2000" b="1" dirty="0"/>
              <a:t>Was waren/sind die Herausforderungen? </a:t>
            </a:r>
          </a:p>
          <a:p>
            <a:r>
              <a:rPr lang="de-DE" sz="2000" b="1" dirty="0"/>
              <a:t>Welche Hilfe oder Unterstützung ist aus Ihrer Sicht notwendig, damit mehr Unternehmen aktiv werden? </a:t>
            </a:r>
          </a:p>
          <a:p>
            <a:pPr lvl="1"/>
            <a:endParaRPr lang="de-DE" sz="1800" b="1" dirty="0"/>
          </a:p>
          <a:p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62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459" y="175232"/>
            <a:ext cx="11552059" cy="1029240"/>
          </a:xfrm>
        </p:spPr>
        <p:txBody>
          <a:bodyPr>
            <a:normAutofit/>
          </a:bodyPr>
          <a:lstStyle/>
          <a:p>
            <a:r>
              <a:rPr lang="de-DE" dirty="0"/>
              <a:t>„Service-Abschnitt“: Weitere </a:t>
            </a:r>
            <a:r>
              <a:rPr lang="de-DE" dirty="0" err="1"/>
              <a:t>informationen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50616" y="1068081"/>
            <a:ext cx="11229330" cy="550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Leitfäden / Anleitungen / Ratgeber</a:t>
            </a:r>
          </a:p>
          <a:p>
            <a:r>
              <a:rPr lang="de-DE" b="1" dirty="0"/>
              <a:t>Arbeitshilfen Wildbienen und Kompensation </a:t>
            </a:r>
          </a:p>
          <a:p>
            <a:pPr lvl="1"/>
            <a:r>
              <a:rPr lang="de-DE" b="1" dirty="0"/>
              <a:t>Einfache Maßnahmen um Wildbienen zu fördern – nicht nur für DB-Mitarbeiter*innen interessant: </a:t>
            </a:r>
            <a:r>
              <a:rPr lang="de-DE" b="1" dirty="0">
                <a:hlinkClick r:id="rId3"/>
              </a:rPr>
              <a:t>https://www.biodiversity-premises.eu/files/Bilder/Documents/Publikationen/Arbeitshilfen%20-%20Wildbienen%20und%20Kompensation.pdf</a:t>
            </a:r>
            <a:r>
              <a:rPr lang="de-DE" b="1" dirty="0"/>
              <a:t> </a:t>
            </a:r>
          </a:p>
          <a:p>
            <a:r>
              <a:rPr lang="de-DE" b="1" dirty="0"/>
              <a:t>Wege zum naturnahen Firmengelände - 21 Ideen für mehr Artenvielfalt auf Unternehmensflächen: von einfach bis aufwendig</a:t>
            </a:r>
          </a:p>
          <a:p>
            <a:pPr lvl="1"/>
            <a:r>
              <a:rPr lang="de-DE" b="1" dirty="0">
                <a:hlinkClick r:id="rId4"/>
              </a:rPr>
              <a:t>https://www.biodiversity-premises.eu/files/Bilder/Documents/Documnets%20Measures/NATURWERT_M%C3%BCller__Mohaupt__Schulz_et_al.__2015__Wege_zum_naturnahen_Firmengel%C3%A4nde.pdf</a:t>
            </a:r>
            <a:r>
              <a:rPr lang="de-DE" b="1" dirty="0"/>
              <a:t> </a:t>
            </a:r>
          </a:p>
          <a:p>
            <a:r>
              <a:rPr lang="de-DE" b="1" dirty="0"/>
              <a:t>Wege zur Natur im Betrieb </a:t>
            </a:r>
          </a:p>
          <a:p>
            <a:pPr lvl="1"/>
            <a:r>
              <a:rPr lang="de-DE" b="1" dirty="0">
                <a:hlinkClick r:id="rId5"/>
              </a:rPr>
              <a:t>https://www.land-oberoesterreich.gv.at/files/publikationen/N_natur_infomappe.pdf</a:t>
            </a:r>
            <a:r>
              <a:rPr lang="de-DE" b="1" dirty="0"/>
              <a:t> </a:t>
            </a:r>
          </a:p>
          <a:p>
            <a:r>
              <a:rPr lang="de-DE" b="1" dirty="0"/>
              <a:t>Ratgeber Gründach und Photovoltaik –Energieinstitut Vorarlberg (EIV)</a:t>
            </a:r>
          </a:p>
          <a:p>
            <a:pPr lvl="1"/>
            <a:r>
              <a:rPr lang="de-DE" b="1" dirty="0">
                <a:hlinkClick r:id="rId6"/>
              </a:rPr>
              <a:t>https://www.energieinstitut.at/pdfviewer/Gruendach-und-PV-Ratgeber-2020/</a:t>
            </a:r>
            <a:r>
              <a:rPr lang="de-DE" b="1" dirty="0"/>
              <a:t> </a:t>
            </a:r>
          </a:p>
          <a:p>
            <a:r>
              <a:rPr lang="de-DE" b="1" dirty="0"/>
              <a:t>Zahlreiche weitere Download und Informationen unter: </a:t>
            </a:r>
            <a:r>
              <a:rPr lang="de-DE" b="1" dirty="0">
                <a:hlinkClick r:id="rId7"/>
              </a:rPr>
              <a:t>https://www.biodiversity-premises.eu/de/publikationen.html</a:t>
            </a:r>
            <a:r>
              <a:rPr lang="de-DE" b="1" dirty="0"/>
              <a:t> </a:t>
            </a:r>
          </a:p>
          <a:p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76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459" y="175232"/>
            <a:ext cx="11552059" cy="1029240"/>
          </a:xfrm>
        </p:spPr>
        <p:txBody>
          <a:bodyPr>
            <a:normAutofit/>
          </a:bodyPr>
          <a:lstStyle/>
          <a:p>
            <a:r>
              <a:rPr lang="de-DE" dirty="0"/>
              <a:t>„Service-Abschnitt“: Weitere </a:t>
            </a:r>
            <a:r>
              <a:rPr lang="de-DE" dirty="0" err="1"/>
              <a:t>informationen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50616" y="1068082"/>
            <a:ext cx="11229330" cy="41763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Beispielsammlungen</a:t>
            </a:r>
          </a:p>
          <a:p>
            <a:r>
              <a:rPr lang="de-DE" b="1" dirty="0"/>
              <a:t>Naturnahe Firmengelände - Vorbildunternehmen aus Deutschland</a:t>
            </a:r>
          </a:p>
          <a:p>
            <a:pPr lvl="1"/>
            <a:r>
              <a:rPr lang="de-DE" b="1" dirty="0">
                <a:hlinkClick r:id="rId3"/>
              </a:rPr>
              <a:t>https://www.biodiversity-premises.eu/files/Bilder/Documents/Publikationen/HS_Naturnahe%20Gestaltung%20von%20Firmengel%C3%A4nde.pdf</a:t>
            </a:r>
            <a:r>
              <a:rPr lang="de-DE" b="1" dirty="0"/>
              <a:t> </a:t>
            </a:r>
          </a:p>
          <a:p>
            <a:r>
              <a:rPr lang="de-DE" b="1" dirty="0"/>
              <a:t>Naturnahe Firmengelände - Erfahrungen aus der Planungspraxis</a:t>
            </a:r>
          </a:p>
          <a:p>
            <a:pPr lvl="1"/>
            <a:r>
              <a:rPr lang="de-DE" b="1" dirty="0">
                <a:hlinkClick r:id="rId4"/>
              </a:rPr>
              <a:t>https://www.biodiversity-premises.eu/files/Bilder/Documents/Publikationen/BfN_Naturnahe%20Firmengel%C3%A4nde_Erfahrungen%20aus%20der%20Planungspraxis-komprimiert%20(1).pdf</a:t>
            </a:r>
            <a:r>
              <a:rPr lang="de-DE" b="1" dirty="0"/>
              <a:t> </a:t>
            </a:r>
          </a:p>
          <a:p>
            <a:pPr lvl="1"/>
            <a:endParaRPr lang="de-DE" b="1" dirty="0"/>
          </a:p>
          <a:p>
            <a:pPr marL="306000" lvl="1"/>
            <a:r>
              <a:rPr lang="de-DE" sz="1800" b="1" dirty="0" err="1"/>
              <a:t>Blühpakt</a:t>
            </a:r>
            <a:r>
              <a:rPr lang="de-DE" sz="1800" b="1" dirty="0"/>
              <a:t> Bayern:</a:t>
            </a:r>
          </a:p>
          <a:p>
            <a:pPr marL="576000" lvl="2"/>
            <a:r>
              <a:rPr lang="de-DE" sz="1600" b="1" dirty="0"/>
              <a:t>Auszeichnung als „Blühender Betrieb“, wenn bestimmte Mindestkriterien erfüllt werden.</a:t>
            </a:r>
          </a:p>
          <a:p>
            <a:pPr marL="576000" lvl="2"/>
            <a:r>
              <a:rPr lang="de-DE" sz="1600" b="1" dirty="0"/>
              <a:t>Kostenlose Erstberatung für Betriebe/Einrichtungen für eine naturnahe Gestaltung der Freiflächen.</a:t>
            </a:r>
          </a:p>
          <a:p>
            <a:pPr marL="576000" lvl="2"/>
            <a:r>
              <a:rPr lang="de-DE" sz="1600" b="1" dirty="0"/>
              <a:t>Informationen und Bewerbung für die Angebote: </a:t>
            </a:r>
            <a:r>
              <a:rPr lang="de-DE" sz="1600" dirty="0">
                <a:hlinkClick r:id="rId5"/>
              </a:rPr>
              <a:t>https://www.bluehpakt.bayern.de/betriebe/index.htm</a:t>
            </a:r>
            <a:endParaRPr lang="de-DE" sz="1600" b="1" dirty="0"/>
          </a:p>
          <a:p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936241"/>
      </p:ext>
    </p:extLst>
  </p:cSld>
  <p:clrMapOvr>
    <a:masterClrMapping/>
  </p:clrMapOvr>
</p:sld>
</file>

<file path=ppt/theme/theme1.xml><?xml version="1.0" encoding="utf-8"?>
<a:theme xmlns:a="http://schemas.openxmlformats.org/drawingml/2006/main" name="2_Boogie_BOP">
  <a:themeElements>
    <a:clrScheme name="BooGI-BOP">
      <a:dk1>
        <a:srgbClr val="000000"/>
      </a:dk1>
      <a:lt1>
        <a:sysClr val="window" lastClr="FFFFFF"/>
      </a:lt1>
      <a:dk2>
        <a:srgbClr val="646258"/>
      </a:dk2>
      <a:lt2>
        <a:srgbClr val="EBEBEB"/>
      </a:lt2>
      <a:accent1>
        <a:srgbClr val="6C9842"/>
      </a:accent1>
      <a:accent2>
        <a:srgbClr val="0A5A83"/>
      </a:accent2>
      <a:accent3>
        <a:srgbClr val="0A5A83"/>
      </a:accent3>
      <a:accent4>
        <a:srgbClr val="DF4F42"/>
      </a:accent4>
      <a:accent5>
        <a:srgbClr val="F2B8B3"/>
      </a:accent5>
      <a:accent6>
        <a:srgbClr val="D1E1B6"/>
      </a:accent6>
      <a:hlink>
        <a:srgbClr val="828282"/>
      </a:hlink>
      <a:folHlink>
        <a:srgbClr val="A5A5A5"/>
      </a:folHlink>
    </a:clrScheme>
    <a:fontScheme name="Dividend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gie_BOP" id="{2821A378-0886-4442-8222-B8E598254D60}" vid="{1CA19CF1-F8F2-48C2-A342-FB5FF7791BA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0</TotalTime>
  <Words>439</Words>
  <Application>Microsoft Office PowerPoint</Application>
  <PresentationFormat>Breitbild</PresentationFormat>
  <Paragraphs>103</Paragraphs>
  <Slides>10</Slides>
  <Notes>9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Nunito Light</vt:lpstr>
      <vt:lpstr>Wingdings 2</vt:lpstr>
      <vt:lpstr>2_Boogie_BOP</vt:lpstr>
      <vt:lpstr>Herzlich Willkommen beim Thementisch Biodiversität auf Firmenflächen – ein Mehrwert (nicht nur) für Insekten </vt:lpstr>
      <vt:lpstr>Ihre Gastgeber: Das dynamische Duo Schmitt &amp; Schulz</vt:lpstr>
      <vt:lpstr>So schön kann Natur auf dem Firmengelände sein</vt:lpstr>
      <vt:lpstr>Naturnahe Firmenareale: Wer kann mitmachen?</vt:lpstr>
      <vt:lpstr>Naturnahe Firmenareale – wo anfangen? </vt:lpstr>
      <vt:lpstr>Was kostet Natur auf dem Firmengelände?</vt:lpstr>
      <vt:lpstr>Ihre Bühne – Raum für Fragen und Diskussion</vt:lpstr>
      <vt:lpstr>„Service-Abschnitt“: Weitere informationen</vt:lpstr>
      <vt:lpstr>„Service-Abschnitt“: Weitere informationen</vt:lpstr>
      <vt:lpstr>LANDEANFLUG </vt:lpstr>
    </vt:vector>
  </TitlesOfParts>
  <Company>Global Nature Fund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 Gossenberger</dc:creator>
  <cp:lastModifiedBy>Heilgemeir, Bernadette (LfU)</cp:lastModifiedBy>
  <cp:revision>397</cp:revision>
  <dcterms:created xsi:type="dcterms:W3CDTF">2018-07-26T11:59:09Z</dcterms:created>
  <dcterms:modified xsi:type="dcterms:W3CDTF">2021-11-03T13:57:14Z</dcterms:modified>
</cp:coreProperties>
</file>